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9" r:id="rId9"/>
    <p:sldId id="29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>
      <p:cViewPr varScale="1">
        <p:scale>
          <a:sx n="103" d="100"/>
          <a:sy n="103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2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2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0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8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2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8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1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4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2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7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2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85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ompVis/stable-diffusion-v-1-4-original" TargetMode="External"/><Relationship Id="rId2" Type="http://schemas.openxmlformats.org/officeDocument/2006/relationships/hyperlink" Target="https://www.invok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naconda.com/free/anaconda/install/window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E2C9-E117-7783-9189-A76FC36A4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7859" y="2494893"/>
            <a:ext cx="6256282" cy="1868214"/>
          </a:xfrm>
        </p:spPr>
        <p:txBody>
          <a:bodyPr>
            <a:normAutofit fontScale="90000"/>
          </a:bodyPr>
          <a:lstStyle/>
          <a:p>
            <a:r>
              <a:rPr lang="en-GB" sz="4800" b="1" dirty="0">
                <a:effectLst/>
                <a:latin typeface="BeraSans"/>
              </a:rPr>
              <a:t>AI-Assisted Texturing</a:t>
            </a:r>
            <a:br>
              <a:rPr lang="en-GB" sz="4800" b="1" dirty="0">
                <a:effectLst/>
                <a:latin typeface="BeraSans"/>
              </a:rPr>
            </a:br>
            <a:r>
              <a:rPr lang="en-GB" sz="4800" b="1" dirty="0">
                <a:effectLst/>
                <a:latin typeface="BeraSans"/>
              </a:rPr>
              <a:t>for</a:t>
            </a:r>
            <a:br>
              <a:rPr lang="en-GB" sz="4800" b="1" dirty="0">
                <a:effectLst/>
                <a:latin typeface="BeraSans"/>
              </a:rPr>
            </a:br>
            <a:r>
              <a:rPr lang="en-GB" sz="4800" b="1" dirty="0">
                <a:effectLst/>
                <a:latin typeface="BeraSans"/>
              </a:rPr>
              <a:t>Unity Game Development </a:t>
            </a:r>
            <a:endParaRPr lang="en-GB" sz="16600" dirty="0"/>
          </a:p>
        </p:txBody>
      </p:sp>
      <p:pic>
        <p:nvPicPr>
          <p:cNvPr id="6" name="Picture 5" descr="A black background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BA5BBAED-9C71-177C-1181-1DC8504E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6230920"/>
            <a:ext cx="1900238" cy="627079"/>
          </a:xfrm>
          <a:prstGeom prst="rect">
            <a:avLst/>
          </a:prstGeom>
        </p:spPr>
      </p:pic>
      <p:pic>
        <p:nvPicPr>
          <p:cNvPr id="10" name="Picture 9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122B348A-0AB5-BEA8-2CE4-F54585F4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219" y="6082455"/>
            <a:ext cx="1378744" cy="775544"/>
          </a:xfrm>
          <a:prstGeom prst="rect">
            <a:avLst/>
          </a:prstGeom>
        </p:spPr>
      </p:pic>
      <p:pic>
        <p:nvPicPr>
          <p:cNvPr id="12" name="Picture 11" descr="A logo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2A54EE5-9CE6-C275-013A-6FDA4B87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393" y="296477"/>
            <a:ext cx="2335213" cy="16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38EE8-AFF3-A720-0EF5-0F441C33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AB634-33BD-7CFD-4A17-E6570958F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GB" dirty="0"/>
              <a:t>Looking online for textures is frustrating</a:t>
            </a:r>
          </a:p>
          <a:p>
            <a:r>
              <a:rPr lang="en-GB" dirty="0"/>
              <a:t>Allow Unity users to acquire textures without leaving the application</a:t>
            </a:r>
          </a:p>
          <a:p>
            <a:r>
              <a:rPr lang="en-GB" dirty="0"/>
              <a:t>Faster workflow</a:t>
            </a:r>
          </a:p>
          <a:p>
            <a:r>
              <a:rPr lang="en-GB" dirty="0"/>
              <a:t>Simpler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041729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CCA0-1D9D-B9B3-D6B3-FDE6F66E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7827E-5A9B-ACA2-CA1F-C9AA3ACC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functioning plugin</a:t>
            </a:r>
          </a:p>
          <a:p>
            <a:r>
              <a:rPr lang="en-GB" dirty="0"/>
              <a:t>Simple UI window</a:t>
            </a:r>
          </a:p>
          <a:p>
            <a:r>
              <a:rPr lang="en-GB" dirty="0"/>
              <a:t>Send requests to local build of Stable Diffusion</a:t>
            </a:r>
          </a:p>
          <a:p>
            <a:r>
              <a:rPr lang="en-GB" dirty="0"/>
              <a:t>Generate images in Unity without needing to leave the window</a:t>
            </a:r>
          </a:p>
          <a:p>
            <a:r>
              <a:rPr lang="en-GB" dirty="0"/>
              <a:t>Parameters to control plugin output</a:t>
            </a:r>
          </a:p>
          <a:p>
            <a:r>
              <a:rPr lang="en-GB" dirty="0"/>
              <a:t>Import images to assets</a:t>
            </a:r>
          </a:p>
        </p:txBody>
      </p:sp>
    </p:spTree>
    <p:extLst>
      <p:ext uri="{BB962C8B-B14F-4D97-AF65-F5344CB8AC3E}">
        <p14:creationId xmlns:p14="http://schemas.microsoft.com/office/powerpoint/2010/main" val="387958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C6906-4920-A5FE-1003-02ECF743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-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EB24-5529-AED8-5E02-DB613B4F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Baseline requirements or the project to be successful:</a:t>
            </a:r>
          </a:p>
          <a:p>
            <a:pPr>
              <a:buFontTx/>
              <a:buChar char="-"/>
            </a:pPr>
            <a:r>
              <a:rPr lang="en-GB" dirty="0"/>
              <a:t>Allow the user to send a text-input prompt to a local build of Stable Diffusion</a:t>
            </a:r>
          </a:p>
          <a:p>
            <a:pPr>
              <a:buFontTx/>
              <a:buChar char="-"/>
            </a:pPr>
            <a:r>
              <a:rPr lang="en-GB" dirty="0"/>
              <a:t>Allow the user to generate AI textures without the need to leave the Unity application</a:t>
            </a:r>
          </a:p>
          <a:p>
            <a:pPr>
              <a:buFontTx/>
              <a:buChar char="-"/>
            </a:pPr>
            <a:r>
              <a:rPr lang="en-GB" dirty="0"/>
              <a:t>Allow the user to alter the Stable Diffusion seed</a:t>
            </a:r>
          </a:p>
          <a:p>
            <a:pPr>
              <a:buFontTx/>
              <a:buChar char="-"/>
            </a:pPr>
            <a:r>
              <a:rPr lang="en-GB" dirty="0"/>
              <a:t>Allow the user to alter the Stable Diffusion steps</a:t>
            </a:r>
          </a:p>
          <a:p>
            <a:pPr>
              <a:buFontTx/>
              <a:buChar char="-"/>
            </a:pPr>
            <a:r>
              <a:rPr lang="en-GB" dirty="0"/>
              <a:t>Allow the user to import the generated images into their Unity Assets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66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E3DE-3FE2-85FF-8C19-2F6C94CC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– Potential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C4F6-2AB8-1600-A762-5F850431E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The following would improve the plugin but are not necessary to the objective:</a:t>
            </a:r>
          </a:p>
          <a:p>
            <a:pPr>
              <a:buFontTx/>
              <a:buChar char="-"/>
            </a:pPr>
            <a:r>
              <a:rPr lang="en-GB" dirty="0"/>
              <a:t>Allow the user to toggle seamless textures</a:t>
            </a:r>
          </a:p>
          <a:p>
            <a:pPr>
              <a:buFontTx/>
              <a:buChar char="-"/>
            </a:pPr>
            <a:r>
              <a:rPr lang="en-GB" dirty="0"/>
              <a:t>Allow for the editing of an initial image by Stable Diffusion to produce alterations to the original</a:t>
            </a:r>
          </a:p>
          <a:p>
            <a:pPr>
              <a:buFontTx/>
              <a:buChar char="-"/>
            </a:pPr>
            <a:r>
              <a:rPr lang="en-GB" dirty="0"/>
              <a:t>Allow the user to alter size of the textures</a:t>
            </a:r>
          </a:p>
          <a:p>
            <a:pPr>
              <a:buFontTx/>
              <a:buChar char="-"/>
            </a:pPr>
            <a:r>
              <a:rPr lang="en-GB" dirty="0"/>
              <a:t>Remember previously generated textures</a:t>
            </a:r>
          </a:p>
          <a:p>
            <a:pPr>
              <a:buFontTx/>
              <a:buChar char="-"/>
            </a:pPr>
            <a:r>
              <a:rPr lang="en-GB" dirty="0"/>
              <a:t>Include advanced editing tools after generation</a:t>
            </a:r>
          </a:p>
          <a:p>
            <a:pPr>
              <a:buFontTx/>
              <a:buChar char="-"/>
            </a:pPr>
            <a:r>
              <a:rPr lang="en-GB" dirty="0"/>
              <a:t>Include an online database for community sharing of textures</a:t>
            </a:r>
          </a:p>
          <a:p>
            <a:pPr>
              <a:buFontTx/>
              <a:buChar char="-"/>
            </a:pPr>
            <a:r>
              <a:rPr lang="en-GB" dirty="0"/>
              <a:t>Allow for the altering of the Img2Img strength</a:t>
            </a:r>
          </a:p>
          <a:p>
            <a:pPr>
              <a:buFontTx/>
              <a:buChar char="-"/>
            </a:pPr>
            <a:r>
              <a:rPr lang="en-GB" dirty="0"/>
              <a:t>Allow the user to change the number of images generated</a:t>
            </a:r>
          </a:p>
          <a:p>
            <a:pPr>
              <a:buFontTx/>
              <a:buChar char="-"/>
            </a:pPr>
            <a:r>
              <a:rPr lang="en-GB" dirty="0"/>
              <a:t>Allow the user to change the sampling method</a:t>
            </a:r>
          </a:p>
          <a:p>
            <a:pPr>
              <a:buFontTx/>
              <a:buChar char="-"/>
            </a:pPr>
            <a:r>
              <a:rPr lang="en-GB" dirty="0"/>
              <a:t>Include a PBR texture generator</a:t>
            </a:r>
          </a:p>
          <a:p>
            <a:pPr>
              <a:buFontTx/>
              <a:buChar char="-"/>
            </a:pPr>
            <a:r>
              <a:rPr lang="en-GB" dirty="0"/>
              <a:t>Include a ’Texture Projection’ function</a:t>
            </a:r>
          </a:p>
          <a:p>
            <a:pPr>
              <a:buFontTx/>
              <a:buChar char="-"/>
            </a:pPr>
            <a:r>
              <a:rPr lang="en-GB" dirty="0"/>
              <a:t>Include an upscaling feature</a:t>
            </a:r>
          </a:p>
        </p:txBody>
      </p:sp>
    </p:spTree>
    <p:extLst>
      <p:ext uri="{BB962C8B-B14F-4D97-AF65-F5344CB8AC3E}">
        <p14:creationId xmlns:p14="http://schemas.microsoft.com/office/powerpoint/2010/main" val="2591346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830C-E482-F1D3-6F82-A5BEF43F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– Seed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A8848-8336-68B5-844A-A1A9FE3B0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Generates the initial noise Stable Diffusion uses to create the new image</a:t>
            </a:r>
          </a:p>
          <a:p>
            <a:r>
              <a:rPr lang="en-GB" dirty="0"/>
              <a:t>Can be set to any number</a:t>
            </a:r>
          </a:p>
          <a:p>
            <a:r>
              <a:rPr lang="en-GB" dirty="0"/>
              <a:t>The same seed will generate the same image (if the other parameters are unchanged)</a:t>
            </a:r>
          </a:p>
          <a:p>
            <a:r>
              <a:rPr lang="en-GB" dirty="0"/>
              <a:t>Can allow for slight variations in output image</a:t>
            </a:r>
          </a:p>
          <a:p>
            <a:r>
              <a:rPr lang="en-GB" dirty="0"/>
              <a:t>Set to -1 by default (random seed)</a:t>
            </a:r>
          </a:p>
        </p:txBody>
      </p:sp>
      <p:pic>
        <p:nvPicPr>
          <p:cNvPr id="5" name="Picture 4" descr="A picture containing outdoor, tree, sky, branch&#10;&#10;Description automatically generated">
            <a:extLst>
              <a:ext uri="{FF2B5EF4-FFF2-40B4-BE49-F238E27FC236}">
                <a16:creationId xmlns:a16="http://schemas.microsoft.com/office/drawing/2014/main" id="{E7E81703-D58F-9481-AB34-09CDB9C5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550" y="3315465"/>
            <a:ext cx="2476938" cy="2476938"/>
          </a:xfrm>
          <a:prstGeom prst="rect">
            <a:avLst/>
          </a:prstGeom>
        </p:spPr>
      </p:pic>
      <p:pic>
        <p:nvPicPr>
          <p:cNvPr id="7" name="Picture 6" descr="A picture containing tree, outdoor, plant, sky&#10;&#10;Description automatically generated">
            <a:extLst>
              <a:ext uri="{FF2B5EF4-FFF2-40B4-BE49-F238E27FC236}">
                <a16:creationId xmlns:a16="http://schemas.microsoft.com/office/drawing/2014/main" id="{A4C23F0E-B2D4-CD86-3CBA-C65FA56D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494" y="251589"/>
            <a:ext cx="2405994" cy="2405994"/>
          </a:xfrm>
          <a:prstGeom prst="rect">
            <a:avLst/>
          </a:prstGeom>
        </p:spPr>
      </p:pic>
      <p:pic>
        <p:nvPicPr>
          <p:cNvPr id="9" name="Picture 8" descr="beautiful park, spring">
            <a:extLst>
              <a:ext uri="{FF2B5EF4-FFF2-40B4-BE49-F238E27FC236}">
                <a16:creationId xmlns:a16="http://schemas.microsoft.com/office/drawing/2014/main" id="{ABB7085E-8FEC-4BCF-F209-F2C4BC80C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806" y="251590"/>
            <a:ext cx="2476937" cy="2476937"/>
          </a:xfrm>
          <a:prstGeom prst="rect">
            <a:avLst/>
          </a:prstGeom>
        </p:spPr>
      </p:pic>
      <p:pic>
        <p:nvPicPr>
          <p:cNvPr id="11" name="Picture 10" descr="A picture containing outdoor, fall, sky, tree&#10;&#10;Description automatically generated">
            <a:extLst>
              <a:ext uri="{FF2B5EF4-FFF2-40B4-BE49-F238E27FC236}">
                <a16:creationId xmlns:a16="http://schemas.microsoft.com/office/drawing/2014/main" id="{08A426AC-EF86-91C0-D7B7-C40AE1C25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365" y="3314138"/>
            <a:ext cx="2433378" cy="2433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8E646D-1F71-03E4-DA54-A257AA1F8E06}"/>
              </a:ext>
            </a:extLst>
          </p:cNvPr>
          <p:cNvSpPr txBox="1"/>
          <p:nvPr/>
        </p:nvSpPr>
        <p:spPr>
          <a:xfrm>
            <a:off x="6463862" y="2698830"/>
            <a:ext cx="247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beautiful park, spring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8F48C7-E7C8-5BC5-4F7E-D5070324FABA}"/>
              </a:ext>
            </a:extLst>
          </p:cNvPr>
          <p:cNvSpPr txBox="1"/>
          <p:nvPr/>
        </p:nvSpPr>
        <p:spPr>
          <a:xfrm>
            <a:off x="9450550" y="2704682"/>
            <a:ext cx="247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beautiful park, summer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E9955-240F-0D19-C853-EC1AC6804A63}"/>
              </a:ext>
            </a:extLst>
          </p:cNvPr>
          <p:cNvSpPr txBox="1"/>
          <p:nvPr/>
        </p:nvSpPr>
        <p:spPr>
          <a:xfrm>
            <a:off x="6463861" y="5878763"/>
            <a:ext cx="247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beautiful park, autumn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2FAB3-E960-9A3D-907C-D18FE510E031}"/>
              </a:ext>
            </a:extLst>
          </p:cNvPr>
          <p:cNvSpPr txBox="1"/>
          <p:nvPr/>
        </p:nvSpPr>
        <p:spPr>
          <a:xfrm>
            <a:off x="9450549" y="5849188"/>
            <a:ext cx="247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beautiful park, winter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A63FF-E131-2361-7F39-7A5E3C24EF91}"/>
              </a:ext>
            </a:extLst>
          </p:cNvPr>
          <p:cNvSpPr txBox="1"/>
          <p:nvPr/>
        </p:nvSpPr>
        <p:spPr>
          <a:xfrm>
            <a:off x="8586073" y="6378014"/>
            <a:ext cx="116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Seed: 500</a:t>
            </a:r>
          </a:p>
        </p:txBody>
      </p:sp>
    </p:spTree>
    <p:extLst>
      <p:ext uri="{BB962C8B-B14F-4D97-AF65-F5344CB8AC3E}">
        <p14:creationId xmlns:p14="http://schemas.microsoft.com/office/powerpoint/2010/main" val="1328370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C20C-2BD8-27EF-0704-4C842993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–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ACA82-D4AB-5AF9-B269-281AFAA14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7676" cy="4351338"/>
          </a:xfrm>
        </p:spPr>
        <p:txBody>
          <a:bodyPr/>
          <a:lstStyle/>
          <a:p>
            <a:r>
              <a:rPr lang="en-GB" dirty="0"/>
              <a:t>Defines the number of times Stable Diffusion iterates its algorithm</a:t>
            </a:r>
          </a:p>
          <a:p>
            <a:r>
              <a:rPr lang="en-GB" dirty="0"/>
              <a:t>The more steps the clearer and more accurate the image</a:t>
            </a:r>
          </a:p>
          <a:p>
            <a:r>
              <a:rPr lang="en-GB" dirty="0"/>
              <a:t>Higher steps higher performance cost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08B125-E5A2-0E21-94EB-B2B546AC9BD0}"/>
              </a:ext>
            </a:extLst>
          </p:cNvPr>
          <p:cNvSpPr txBox="1">
            <a:spLocks/>
          </p:cNvSpPr>
          <p:nvPr/>
        </p:nvSpPr>
        <p:spPr>
          <a:xfrm>
            <a:off x="8207789" y="5779060"/>
            <a:ext cx="1205153" cy="4584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(video)</a:t>
            </a:r>
          </a:p>
        </p:txBody>
      </p:sp>
      <p:pic>
        <p:nvPicPr>
          <p:cNvPr id="5" name="b8591ef5-819f-40b2-8428-e0092936a3a3">
            <a:hlinkClick r:id="" action="ppaction://media"/>
            <a:extLst>
              <a:ext uri="{FF2B5EF4-FFF2-40B4-BE49-F238E27FC236}">
                <a16:creationId xmlns:a16="http://schemas.microsoft.com/office/drawing/2014/main" id="{D06CA5A5-DB10-21A7-2807-1134B2072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407" t="1575" r="25409" b="786"/>
          <a:stretch/>
        </p:blipFill>
        <p:spPr>
          <a:xfrm>
            <a:off x="6812365" y="1027906"/>
            <a:ext cx="3996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DB75-881E-63FA-1C1E-B210C19B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– Seamless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8D8BB-208B-6773-080F-0FEEFCC51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5855" cy="4351338"/>
          </a:xfrm>
        </p:spPr>
        <p:txBody>
          <a:bodyPr/>
          <a:lstStyle/>
          <a:p>
            <a:r>
              <a:rPr lang="en-GB" dirty="0"/>
              <a:t>A toggle option</a:t>
            </a:r>
          </a:p>
          <a:p>
            <a:r>
              <a:rPr lang="en-GB" dirty="0"/>
              <a:t>When enabled will rearrange the edges of the generated image so it gives the appearance of continuity between opposite edges</a:t>
            </a:r>
          </a:p>
          <a:p>
            <a:r>
              <a:rPr lang="en-GB" dirty="0"/>
              <a:t>Useful for larger objects (sky, ground)</a:t>
            </a:r>
          </a:p>
        </p:txBody>
      </p:sp>
      <p:pic>
        <p:nvPicPr>
          <p:cNvPr id="5" name="Picture 4" descr="A picture containing mammal, cat&#10;&#10;Description automatically generated with medium confidence">
            <a:extLst>
              <a:ext uri="{FF2B5EF4-FFF2-40B4-BE49-F238E27FC236}">
                <a16:creationId xmlns:a16="http://schemas.microsoft.com/office/drawing/2014/main" id="{88114F95-7513-57B3-5A24-F831178D8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56" y="1825625"/>
            <a:ext cx="5946545" cy="37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7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8475-EF05-9D71-DFAD-653E75D6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–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8202-317E-06B5-CD2A-EDB9CF702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63962" cy="4351338"/>
          </a:xfrm>
        </p:spPr>
        <p:txBody>
          <a:bodyPr/>
          <a:lstStyle/>
          <a:p>
            <a:r>
              <a:rPr lang="en-GB" dirty="0"/>
              <a:t>Determines the size of the output image</a:t>
            </a:r>
          </a:p>
          <a:p>
            <a:r>
              <a:rPr lang="en-GB" dirty="0"/>
              <a:t>5 options to choose (pixels):</a:t>
            </a:r>
          </a:p>
          <a:p>
            <a:pPr lvl="1">
              <a:buFontTx/>
              <a:buChar char="-"/>
            </a:pPr>
            <a:r>
              <a:rPr lang="en-GB" dirty="0"/>
              <a:t>64x64</a:t>
            </a:r>
          </a:p>
          <a:p>
            <a:pPr lvl="1">
              <a:buFontTx/>
              <a:buChar char="-"/>
            </a:pPr>
            <a:r>
              <a:rPr lang="en-GB" dirty="0"/>
              <a:t>128x128</a:t>
            </a:r>
          </a:p>
          <a:p>
            <a:pPr lvl="1">
              <a:buFontTx/>
              <a:buChar char="-"/>
            </a:pPr>
            <a:r>
              <a:rPr lang="en-GB" dirty="0"/>
              <a:t>256x256</a:t>
            </a:r>
          </a:p>
          <a:p>
            <a:pPr lvl="1">
              <a:buFontTx/>
              <a:buChar char="-"/>
            </a:pPr>
            <a:r>
              <a:rPr lang="en-GB" dirty="0"/>
              <a:t>512x512</a:t>
            </a:r>
          </a:p>
          <a:p>
            <a:pPr lvl="1">
              <a:buFontTx/>
              <a:buChar char="-"/>
            </a:pPr>
            <a:r>
              <a:rPr lang="en-GB" dirty="0"/>
              <a:t>1024x1024</a:t>
            </a:r>
          </a:p>
          <a:p>
            <a:r>
              <a:rPr lang="en-GB" dirty="0"/>
              <a:t>Larger the image higher the performance cost</a:t>
            </a:r>
          </a:p>
        </p:txBody>
      </p:sp>
      <p:pic>
        <p:nvPicPr>
          <p:cNvPr id="5" name="Picture 4" descr="A diagram of a frog playing a banjo&#10;&#10;Description automatically generated with medium confidence">
            <a:extLst>
              <a:ext uri="{FF2B5EF4-FFF2-40B4-BE49-F238E27FC236}">
                <a16:creationId xmlns:a16="http://schemas.microsoft.com/office/drawing/2014/main" id="{94857DE1-A5BA-ACA5-83C2-C863A4F75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" b="62644"/>
          <a:stretch/>
        </p:blipFill>
        <p:spPr>
          <a:xfrm>
            <a:off x="5402163" y="1027906"/>
            <a:ext cx="6673867" cy="24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6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3204-BA9F-4149-EE20-92CB4D66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– Img2Img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5810-8195-D128-70A5-200007AA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en-GB" dirty="0"/>
              <a:t>Used when initial image is used</a:t>
            </a:r>
          </a:p>
          <a:p>
            <a:r>
              <a:rPr lang="en-GB" dirty="0"/>
              <a:t>Slider controlling blending of additional generated textures to initial image</a:t>
            </a:r>
          </a:p>
        </p:txBody>
      </p:sp>
      <p:pic>
        <p:nvPicPr>
          <p:cNvPr id="5" name="Picture 4" descr="A picture containing human face, person, smile, clothing&#10;&#10;Description automatically generated">
            <a:extLst>
              <a:ext uri="{FF2B5EF4-FFF2-40B4-BE49-F238E27FC236}">
                <a16:creationId xmlns:a16="http://schemas.microsoft.com/office/drawing/2014/main" id="{E1CAEA6E-5E63-C813-6AA6-DAD21CE50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684" y="2002220"/>
            <a:ext cx="6086364" cy="342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180C-B808-0768-CBA1-2044894C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– Image No.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5496A-4310-16D3-57D8-B5508832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9538" cy="4351338"/>
          </a:xfrm>
        </p:spPr>
        <p:txBody>
          <a:bodyPr/>
          <a:lstStyle/>
          <a:p>
            <a:r>
              <a:rPr lang="en-GB" dirty="0"/>
              <a:t>Controls how many output images to request from Stable Diffusion</a:t>
            </a:r>
          </a:p>
          <a:p>
            <a:r>
              <a:rPr lang="en-GB" dirty="0"/>
              <a:t>If image number is 4 will generate 4 randomly seeded images</a:t>
            </a:r>
          </a:p>
          <a:p>
            <a:r>
              <a:rPr lang="en-GB" dirty="0"/>
              <a:t>Higher number higher performance cost</a:t>
            </a:r>
          </a:p>
        </p:txBody>
      </p:sp>
      <p:pic>
        <p:nvPicPr>
          <p:cNvPr id="5" name="Picture 4" descr="A collage of birds flying&#10;&#10;Description automatically generated with low confidence">
            <a:extLst>
              <a:ext uri="{FF2B5EF4-FFF2-40B4-BE49-F238E27FC236}">
                <a16:creationId xmlns:a16="http://schemas.microsoft.com/office/drawing/2014/main" id="{EC5613E3-69C6-C78E-BFC2-ECF1AF02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68" y="1138895"/>
            <a:ext cx="478628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1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17E8-A619-C32F-38E4-8AC64155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 is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BA27-D53F-2D20-0B0D-931AE2A25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 technology is rapidly improving</a:t>
            </a:r>
          </a:p>
          <a:p>
            <a:r>
              <a:rPr lang="en-GB" dirty="0"/>
              <a:t>Part of everyday life</a:t>
            </a:r>
          </a:p>
          <a:p>
            <a:r>
              <a:rPr lang="en-GB" dirty="0"/>
              <a:t>Widely used in creative industry:</a:t>
            </a:r>
          </a:p>
          <a:p>
            <a:pPr lvl="4">
              <a:buFontTx/>
              <a:buChar char="-"/>
            </a:pPr>
            <a:r>
              <a:rPr lang="en-GB" dirty="0"/>
              <a:t>Photoshop</a:t>
            </a:r>
          </a:p>
          <a:p>
            <a:pPr lvl="4">
              <a:buFontTx/>
              <a:buChar char="-"/>
            </a:pPr>
            <a:r>
              <a:rPr lang="en-GB" dirty="0"/>
              <a:t>Films/TV</a:t>
            </a:r>
          </a:p>
          <a:p>
            <a:pPr lvl="4">
              <a:buFontTx/>
              <a:buChar char="-"/>
            </a:pPr>
            <a:r>
              <a:rPr lang="en-GB" dirty="0"/>
              <a:t>Music</a:t>
            </a:r>
          </a:p>
          <a:p>
            <a:pPr marL="1828800" lvl="4" indent="0">
              <a:buNone/>
            </a:pPr>
            <a:endParaRPr lang="en-GB" dirty="0"/>
          </a:p>
          <a:p>
            <a:pPr marL="1828800" lvl="4" indent="0">
              <a:buNone/>
            </a:pPr>
            <a:endParaRPr lang="en-GB" dirty="0"/>
          </a:p>
          <a:p>
            <a:r>
              <a:rPr lang="en-GB" dirty="0"/>
              <a:t>Gaming Industry?</a:t>
            </a:r>
          </a:p>
          <a:p>
            <a:endParaRPr lang="en-GB" dirty="0"/>
          </a:p>
        </p:txBody>
      </p:sp>
      <p:pic>
        <p:nvPicPr>
          <p:cNvPr id="5" name="Picture 4" descr="A picture containing screenshot, electronics, circuit, design&#10;&#10;Description automatically generated">
            <a:extLst>
              <a:ext uri="{FF2B5EF4-FFF2-40B4-BE49-F238E27FC236}">
                <a16:creationId xmlns:a16="http://schemas.microsoft.com/office/drawing/2014/main" id="{65BF8D52-286A-0419-E904-FB9423DA1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5" r="48290"/>
          <a:stretch/>
        </p:blipFill>
        <p:spPr>
          <a:xfrm>
            <a:off x="8886255" y="681037"/>
            <a:ext cx="2874822" cy="2874059"/>
          </a:xfrm>
          <a:prstGeom prst="rect">
            <a:avLst/>
          </a:prstGeom>
        </p:spPr>
      </p:pic>
      <p:pic>
        <p:nvPicPr>
          <p:cNvPr id="7" name="Picture 6" descr="A picture containing symbol, graphics, font, logo&#10;&#10;Description automatically generated">
            <a:extLst>
              <a:ext uri="{FF2B5EF4-FFF2-40B4-BE49-F238E27FC236}">
                <a16:creationId xmlns:a16="http://schemas.microsoft.com/office/drawing/2014/main" id="{5A8EBE45-6452-1CF3-DF95-3F217B99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255" y="3871008"/>
            <a:ext cx="2874060" cy="28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3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98D0-5DCD-CE1A-ECBB-637E4C0F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57623" cy="1325563"/>
          </a:xfrm>
        </p:spPr>
        <p:txBody>
          <a:bodyPr/>
          <a:lstStyle/>
          <a:p>
            <a:r>
              <a:rPr lang="en-GB" dirty="0"/>
              <a:t>Parameter – Sampling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3592-F0C9-4A82-50C5-0E8A2D7C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224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Sampling methods change how Stable Diffusion handles its sample data</a:t>
            </a:r>
          </a:p>
          <a:p>
            <a:r>
              <a:rPr lang="en-GB" dirty="0"/>
              <a:t>Parameter informs Stable Diffusion which sampling method to use</a:t>
            </a:r>
          </a:p>
          <a:p>
            <a:r>
              <a:rPr lang="en-GB" dirty="0"/>
              <a:t>Some increase precision at cost of performance</a:t>
            </a:r>
          </a:p>
          <a:p>
            <a:r>
              <a:rPr lang="en-GB" dirty="0"/>
              <a:t>Some increase processing speeds at cost of quality</a:t>
            </a:r>
          </a:p>
          <a:p>
            <a:r>
              <a:rPr lang="en-GB" dirty="0"/>
              <a:t>Some give unique styles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4B51870-56F1-9C14-0147-FB8A8C38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823" y="124780"/>
            <a:ext cx="5077216" cy="660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7F21-515F-D09F-9480-BF6C5F8B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UI Design</a:t>
            </a:r>
          </a:p>
        </p:txBody>
      </p:sp>
      <p:pic>
        <p:nvPicPr>
          <p:cNvPr id="5" name="Picture 4" descr="A white paper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A4691F7D-9E4F-1616-136B-3F7800A0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49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7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E671-CFF3-7EA1-0137-51764D0C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UI Design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9C64952-7F85-67DC-5D1B-93F8278A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47" y="1621849"/>
            <a:ext cx="7144905" cy="47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40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3E1D-1B21-A0ED-C51C-B1CE9873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Stable Diffusion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8A53-193B-C8DB-13C3-DC21A6429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3869" cy="4351338"/>
          </a:xfrm>
        </p:spPr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InvokeAI</a:t>
            </a:r>
            <a:endParaRPr lang="en-GB" dirty="0"/>
          </a:p>
          <a:p>
            <a:r>
              <a:rPr lang="en-GB" dirty="0"/>
              <a:t>Web functionality – </a:t>
            </a:r>
            <a:r>
              <a:rPr lang="en-GB" dirty="0" err="1"/>
              <a:t>LocalHost</a:t>
            </a:r>
            <a:endParaRPr lang="en-GB" dirty="0"/>
          </a:p>
          <a:p>
            <a:r>
              <a:rPr lang="en-GB" dirty="0"/>
              <a:t>Unity C# – Built in HTTP POST function</a:t>
            </a:r>
          </a:p>
          <a:p>
            <a:endParaRPr lang="en-GB" dirty="0"/>
          </a:p>
        </p:txBody>
      </p:sp>
      <p:pic>
        <p:nvPicPr>
          <p:cNvPr id="5" name="Picture 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422BF68-CCC2-897F-CE21-933AB1CF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591" y="1825625"/>
            <a:ext cx="466014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36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5C2D-73B8-E745-E567-B875A95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A771-2F47-830D-32C6-16E9FD44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3000" cy="4351338"/>
          </a:xfrm>
        </p:spPr>
        <p:txBody>
          <a:bodyPr/>
          <a:lstStyle/>
          <a:p>
            <a:r>
              <a:rPr lang="en-GB" dirty="0"/>
              <a:t>Functioning example of plugin window</a:t>
            </a:r>
          </a:p>
          <a:p>
            <a:r>
              <a:rPr lang="en-GB" dirty="0"/>
              <a:t>Sends </a:t>
            </a:r>
            <a:r>
              <a:rPr lang="en-GB" dirty="0" err="1"/>
              <a:t>Debug.Log</a:t>
            </a:r>
            <a:r>
              <a:rPr lang="en-GB" dirty="0"/>
              <a:t>() instead of HTTP POST for now</a:t>
            </a:r>
          </a:p>
          <a:p>
            <a:r>
              <a:rPr lang="en-GB" dirty="0"/>
              <a:t>Vertical window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0E207A-2931-4B0A-4C89-CCE6DE1D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200" y="1163606"/>
            <a:ext cx="6151363" cy="45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1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0D90-5C17-2D35-5838-F2C3000F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18A6-9CB5-FC83-90C1-44C9A1FE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3414" cy="4351338"/>
          </a:xfrm>
        </p:spPr>
        <p:txBody>
          <a:bodyPr/>
          <a:lstStyle/>
          <a:p>
            <a:r>
              <a:rPr lang="en-GB" dirty="0"/>
              <a:t>Final implementation using Visual Studio 2022 and C#</a:t>
            </a:r>
          </a:p>
          <a:p>
            <a:r>
              <a:rPr lang="en-GB" dirty="0"/>
              <a:t>Built in Unity environment</a:t>
            </a:r>
          </a:p>
        </p:txBody>
      </p:sp>
      <p:pic>
        <p:nvPicPr>
          <p:cNvPr id="5" name="Picture 4" descr="A picture containing font, graphics, graphic design, logo&#10;&#10;Description automatically generated">
            <a:extLst>
              <a:ext uri="{FF2B5EF4-FFF2-40B4-BE49-F238E27FC236}">
                <a16:creationId xmlns:a16="http://schemas.microsoft.com/office/drawing/2014/main" id="{2E759A8F-BC33-109C-5BBE-5FA38660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86" y="3220106"/>
            <a:ext cx="5706242" cy="233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4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BF5E-2A27-7DAD-6D1A-27C10A23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3966-474F-C7C0-6B6C-2743446BA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9077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Built mostly using Unity’s </a:t>
            </a:r>
            <a:r>
              <a:rPr lang="en-GB" dirty="0" err="1"/>
              <a:t>EditorGUILayout</a:t>
            </a:r>
            <a:r>
              <a:rPr lang="en-GB" dirty="0"/>
              <a:t> class</a:t>
            </a:r>
          </a:p>
          <a:p>
            <a:r>
              <a:rPr lang="en-GB" dirty="0"/>
              <a:t>Can be accessed via Tools/</a:t>
            </a:r>
            <a:r>
              <a:rPr lang="en-GB" dirty="0" err="1"/>
              <a:t>StablePluginUI</a:t>
            </a:r>
            <a:endParaRPr lang="en-GB" dirty="0"/>
          </a:p>
          <a:p>
            <a:r>
              <a:rPr lang="en-GB" dirty="0"/>
              <a:t>Input box</a:t>
            </a:r>
          </a:p>
          <a:p>
            <a:r>
              <a:rPr lang="en-GB" dirty="0"/>
              <a:t>Generate button</a:t>
            </a:r>
          </a:p>
          <a:p>
            <a:r>
              <a:rPr lang="en-GB" dirty="0"/>
              <a:t>Steps – default 50</a:t>
            </a:r>
          </a:p>
          <a:p>
            <a:r>
              <a:rPr lang="en-GB" dirty="0"/>
              <a:t>Size – default 512x512</a:t>
            </a:r>
          </a:p>
          <a:p>
            <a:r>
              <a:rPr lang="en-GB" dirty="0"/>
              <a:t>Sampling method – default </a:t>
            </a:r>
            <a:r>
              <a:rPr lang="en-GB" dirty="0" err="1"/>
              <a:t>k_lms</a:t>
            </a:r>
            <a:endParaRPr lang="en-GB" dirty="0"/>
          </a:p>
          <a:p>
            <a:r>
              <a:rPr lang="en-GB" dirty="0"/>
              <a:t>Seed – default -1</a:t>
            </a:r>
          </a:p>
          <a:p>
            <a:r>
              <a:rPr lang="en-GB" dirty="0"/>
              <a:t>Seamless – default disabled</a:t>
            </a:r>
          </a:p>
          <a:p>
            <a:r>
              <a:rPr lang="en-GB" dirty="0"/>
              <a:t>Import button</a:t>
            </a:r>
          </a:p>
        </p:txBody>
      </p:sp>
      <p:pic>
        <p:nvPicPr>
          <p:cNvPr id="7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1E699A0-7202-E32D-1E32-1EA89835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277" y="365125"/>
            <a:ext cx="4126523" cy="63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95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E819-6819-D506-55A0-59EC2AFD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Stable Diffusion on </a:t>
            </a:r>
            <a:r>
              <a:rPr lang="en-GB" dirty="0" err="1"/>
              <a:t>LocalHost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C8276-6624-C237-C556-1E706EFAA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047"/>
            <a:ext cx="4759656" cy="3305908"/>
          </a:xfrm>
        </p:spPr>
        <p:txBody>
          <a:bodyPr/>
          <a:lstStyle/>
          <a:p>
            <a:r>
              <a:rPr lang="en-GB" dirty="0" err="1"/>
              <a:t>InvokeAI</a:t>
            </a:r>
            <a:endParaRPr lang="en-GB" dirty="0"/>
          </a:p>
          <a:p>
            <a:r>
              <a:rPr lang="en-GB" dirty="0"/>
              <a:t>7GB model package</a:t>
            </a:r>
          </a:p>
          <a:p>
            <a:r>
              <a:rPr lang="en-GB" dirty="0"/>
              <a:t>Anaconda</a:t>
            </a:r>
          </a:p>
          <a:p>
            <a:endParaRPr lang="en-GB" dirty="0"/>
          </a:p>
        </p:txBody>
      </p:sp>
      <p:pic>
        <p:nvPicPr>
          <p:cNvPr id="6" name="Content Placeholder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92FC5D47-5C2B-717E-5A64-675EA82DE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20"/>
          <a:stretch/>
        </p:blipFill>
        <p:spPr>
          <a:xfrm>
            <a:off x="5597856" y="2157047"/>
            <a:ext cx="5755944" cy="33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10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9650-DE1E-C385-146B-2F0501AE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StablePluginUI</a:t>
            </a:r>
            <a:r>
              <a:rPr lang="en-GB" dirty="0"/>
              <a:t> Script - Generate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4333-72DC-FD30-67A6-C506B7FE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Generate() function:</a:t>
            </a:r>
          </a:p>
        </p:txBody>
      </p:sp>
      <p:pic>
        <p:nvPicPr>
          <p:cNvPr id="5" name="Picture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C97D180-51D3-9C3E-0500-47403B88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70" y="2358904"/>
            <a:ext cx="10108260" cy="42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84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ECED-2918-C93B-BA3F-B6E583D1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StablePluginUI</a:t>
            </a:r>
            <a:r>
              <a:rPr lang="en-GB" dirty="0"/>
              <a:t> Script -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1129C-9A17-2294-5BE7-5946AB3DF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ImportTexture</a:t>
            </a:r>
            <a:r>
              <a:rPr lang="en-GB" dirty="0"/>
              <a:t>() function:</a:t>
            </a:r>
          </a:p>
        </p:txBody>
      </p:sp>
      <p:pic>
        <p:nvPicPr>
          <p:cNvPr id="5" name="Picture 4" descr="A picture containing text, screenshot, multimedia software&#10;&#10;Description automatically generated">
            <a:extLst>
              <a:ext uri="{FF2B5EF4-FFF2-40B4-BE49-F238E27FC236}">
                <a16:creationId xmlns:a16="http://schemas.microsoft.com/office/drawing/2014/main" id="{D6DBF3EC-9E30-37B8-2141-01D880A9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2" y="2778369"/>
            <a:ext cx="9741877" cy="193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8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056F-B97F-8DA6-3EFC-54309961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&amp;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D0DCA-3AF2-056B-D202-9219E3820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NPCs</a:t>
            </a:r>
          </a:p>
          <a:p>
            <a:r>
              <a:rPr lang="en-GB" dirty="0"/>
              <a:t>Procedural Generation</a:t>
            </a:r>
          </a:p>
          <a:p>
            <a:r>
              <a:rPr lang="en-GB" dirty="0"/>
              <a:t>Data Mining</a:t>
            </a:r>
          </a:p>
          <a:p>
            <a:r>
              <a:rPr lang="en-GB" dirty="0"/>
              <a:t>Advanced Game Development Tools</a:t>
            </a:r>
          </a:p>
          <a:p>
            <a:endParaRPr lang="en-GB" dirty="0"/>
          </a:p>
          <a:p>
            <a:r>
              <a:rPr lang="en-GB" dirty="0"/>
              <a:t>Tools for new developers?</a:t>
            </a:r>
          </a:p>
          <a:p>
            <a:r>
              <a:rPr lang="en-GB" u="sng" dirty="0"/>
              <a:t>Textures</a:t>
            </a:r>
            <a:r>
              <a:rPr lang="en-GB" dirty="0"/>
              <a:t>?</a:t>
            </a:r>
          </a:p>
        </p:txBody>
      </p:sp>
      <p:pic>
        <p:nvPicPr>
          <p:cNvPr id="5" name="Picture 4" descr="A video game of a person in armor&#10;&#10;Description automatically generated with low confidence">
            <a:extLst>
              <a:ext uri="{FF2B5EF4-FFF2-40B4-BE49-F238E27FC236}">
                <a16:creationId xmlns:a16="http://schemas.microsoft.com/office/drawing/2014/main" id="{04ACBFBE-1857-F5F7-F61A-84C3FBB2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37" y="181085"/>
            <a:ext cx="3573681" cy="3573681"/>
          </a:xfrm>
          <a:prstGeom prst="rect">
            <a:avLst/>
          </a:prstGeom>
        </p:spPr>
      </p:pic>
      <p:pic>
        <p:nvPicPr>
          <p:cNvPr id="7" name="Picture 6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947A8689-27A6-011D-0428-2A60673E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70" y="3938806"/>
            <a:ext cx="4867748" cy="27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01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C614-CACA-AA0D-8C27-C5FFD5AB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FA5C-E5F3-E3E8-A8BC-5D0A8ADF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707" cy="4351338"/>
          </a:xfrm>
        </p:spPr>
        <p:txBody>
          <a:bodyPr/>
          <a:lstStyle/>
          <a:p>
            <a:r>
              <a:rPr lang="en-GB" dirty="0"/>
              <a:t>Seamless texture example:</a:t>
            </a:r>
          </a:p>
          <a:p>
            <a:endParaRPr lang="en-GB" dirty="0"/>
          </a:p>
          <a:p>
            <a:r>
              <a:rPr lang="en-GB" dirty="0"/>
              <a:t>Parameters:</a:t>
            </a:r>
          </a:p>
          <a:p>
            <a:pPr lvl="1">
              <a:buFontTx/>
              <a:buChar char="-"/>
            </a:pPr>
            <a:r>
              <a:rPr lang="en-GB" dirty="0"/>
              <a:t>Steps: 50</a:t>
            </a:r>
          </a:p>
          <a:p>
            <a:pPr lvl="1">
              <a:buFontTx/>
              <a:buChar char="-"/>
            </a:pPr>
            <a:r>
              <a:rPr lang="en-GB" dirty="0"/>
              <a:t>Size: 512x512</a:t>
            </a:r>
          </a:p>
          <a:p>
            <a:pPr lvl="1">
              <a:buFontTx/>
              <a:buChar char="-"/>
            </a:pPr>
            <a:r>
              <a:rPr lang="en-GB" dirty="0"/>
              <a:t>Sampling method: </a:t>
            </a:r>
            <a:r>
              <a:rPr lang="en-GB" dirty="0" err="1"/>
              <a:t>k_lms</a:t>
            </a:r>
            <a:endParaRPr lang="en-GB" dirty="0"/>
          </a:p>
          <a:p>
            <a:pPr lvl="1">
              <a:buFontTx/>
              <a:buChar char="-"/>
            </a:pPr>
            <a:r>
              <a:rPr lang="en-GB" dirty="0"/>
              <a:t>Seed: -1</a:t>
            </a:r>
          </a:p>
          <a:p>
            <a:pPr lvl="1">
              <a:buFontTx/>
              <a:buChar char="-"/>
            </a:pPr>
            <a:r>
              <a:rPr lang="en-GB" dirty="0"/>
              <a:t>Seamless: Enabled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0F58FA-90F7-27F0-0CA0-B32BB3843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055" y="1690688"/>
            <a:ext cx="6032346" cy="39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12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1518-86E7-2834-0FB8-25715453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556B-C25F-857D-C1F1-955572FF9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09492" cy="4351338"/>
          </a:xfrm>
        </p:spPr>
        <p:txBody>
          <a:bodyPr/>
          <a:lstStyle/>
          <a:p>
            <a:r>
              <a:rPr lang="en-GB" dirty="0"/>
              <a:t>Tested by a friend</a:t>
            </a:r>
          </a:p>
          <a:p>
            <a:r>
              <a:rPr lang="en-GB" dirty="0"/>
              <a:t>User was mostly pleased with functionality – does what its supposed to do</a:t>
            </a:r>
          </a:p>
          <a:p>
            <a:r>
              <a:rPr lang="en-GB" dirty="0"/>
              <a:t>Easy to use</a:t>
            </a:r>
          </a:p>
          <a:p>
            <a:r>
              <a:rPr lang="en-GB" dirty="0"/>
              <a:t>Missing full list of parameters</a:t>
            </a:r>
          </a:p>
          <a:p>
            <a:r>
              <a:rPr lang="en-GB" dirty="0"/>
              <a:t>Can only generate simple 2D textures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14C1B2-02A9-35C6-CD5D-CE348C6D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759" y="910763"/>
            <a:ext cx="6379914" cy="50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46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ACC4-028F-2C48-E286-703FD5C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D1E4-0D75-5D71-91F3-F4906B09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73529" cy="4351338"/>
          </a:xfrm>
        </p:spPr>
        <p:txBody>
          <a:bodyPr/>
          <a:lstStyle/>
          <a:p>
            <a:r>
              <a:rPr lang="en-GB" dirty="0"/>
              <a:t>Project success</a:t>
            </a:r>
          </a:p>
          <a:p>
            <a:r>
              <a:rPr lang="en-GB" dirty="0"/>
              <a:t>Fully functional</a:t>
            </a:r>
          </a:p>
          <a:p>
            <a:r>
              <a:rPr lang="en-GB" dirty="0"/>
              <a:t>Effective and efficient texture generator</a:t>
            </a:r>
          </a:p>
          <a:p>
            <a:r>
              <a:rPr lang="en-GB" dirty="0"/>
              <a:t>Easy to use</a:t>
            </a:r>
          </a:p>
          <a:p>
            <a:endParaRPr lang="en-GB" dirty="0"/>
          </a:p>
          <a:p>
            <a:r>
              <a:rPr lang="en-GB" dirty="0"/>
              <a:t>Lacks full parameters</a:t>
            </a:r>
          </a:p>
          <a:p>
            <a:r>
              <a:rPr lang="en-GB" dirty="0"/>
              <a:t>Only generators standard 2D images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B6828D-7961-616B-1E55-31498171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384" y="1504947"/>
            <a:ext cx="6233429" cy="42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8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AAEB-4F91-53B2-9F05-F1B58FC4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78FB9-25E1-EFAD-DE16-19A8D41A7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Full parameter inclusion</a:t>
            </a:r>
          </a:p>
          <a:p>
            <a:r>
              <a:rPr lang="en-GB" dirty="0"/>
              <a:t>PBR</a:t>
            </a:r>
          </a:p>
          <a:p>
            <a:r>
              <a:rPr lang="en-GB" dirty="0"/>
              <a:t>Online Repository</a:t>
            </a:r>
          </a:p>
          <a:p>
            <a:r>
              <a:rPr lang="en-GB" dirty="0"/>
              <a:t>Texture Mapping</a:t>
            </a:r>
          </a:p>
          <a:p>
            <a:r>
              <a:rPr lang="en-GB" dirty="0"/>
              <a:t>Upscaling</a:t>
            </a:r>
          </a:p>
        </p:txBody>
      </p:sp>
    </p:spTree>
    <p:extLst>
      <p:ext uri="{BB962C8B-B14F-4D97-AF65-F5344CB8AC3E}">
        <p14:creationId xmlns:p14="http://schemas.microsoft.com/office/powerpoint/2010/main" val="1990082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61BB-36AB-4A60-DEF5-7C1DD7F3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EC74-95D8-E1E0-1FB3-D00EC567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Thanks to:</a:t>
            </a:r>
          </a:p>
          <a:p>
            <a:pPr lvl="1">
              <a:buFontTx/>
              <a:buChar char="-"/>
            </a:pPr>
            <a:r>
              <a:rPr lang="en-GB" dirty="0" err="1"/>
              <a:t>InvokeAI</a:t>
            </a:r>
            <a:endParaRPr lang="en-GB" dirty="0"/>
          </a:p>
          <a:p>
            <a:pPr lvl="1">
              <a:buFontTx/>
              <a:buChar char="-"/>
            </a:pPr>
            <a:r>
              <a:rPr lang="en-GB" dirty="0"/>
              <a:t>Hugging Face</a:t>
            </a:r>
          </a:p>
          <a:p>
            <a:pPr lvl="1">
              <a:buFontTx/>
              <a:buChar char="-"/>
            </a:pPr>
            <a:r>
              <a:rPr lang="en-GB" dirty="0"/>
              <a:t>Anaconda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https://www.invoke.ai</a:t>
            </a:r>
            <a:endParaRPr lang="en-GB" dirty="0"/>
          </a:p>
          <a:p>
            <a:r>
              <a:rPr lang="en-GB" dirty="0">
                <a:hlinkClick r:id="rId3"/>
              </a:rPr>
              <a:t>https://huggingface.co/CompVis/stable-diffusion-v-1-4-original</a:t>
            </a:r>
            <a:endParaRPr lang="en-GB" dirty="0"/>
          </a:p>
          <a:p>
            <a:r>
              <a:rPr lang="en-GB" dirty="0">
                <a:hlinkClick r:id="rId4"/>
              </a:rPr>
              <a:t>https://docs.anaconda.com/free/anaconda/install/windows/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3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D570-C793-7979-D86D-C06398E6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Texturing in Unity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0FB9C-8C68-A08D-FE66-BFFB7ADAB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5497" cy="4351338"/>
          </a:xfrm>
        </p:spPr>
        <p:txBody>
          <a:bodyPr/>
          <a:lstStyle/>
          <a:p>
            <a:r>
              <a:rPr lang="en-GB" dirty="0"/>
              <a:t>2 methods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Find suitable textures online or on Unity Asset Store</a:t>
            </a:r>
          </a:p>
          <a:p>
            <a:pPr marL="1371600" lvl="3" indent="0">
              <a:buNone/>
            </a:pPr>
            <a:r>
              <a:rPr lang="en-GB" dirty="0"/>
              <a:t>OR</a:t>
            </a:r>
          </a:p>
          <a:p>
            <a:r>
              <a:rPr lang="en-GB" dirty="0"/>
              <a:t>Create own (Blender)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Can AI help?</a:t>
            </a:r>
          </a:p>
        </p:txBody>
      </p:sp>
      <p:pic>
        <p:nvPicPr>
          <p:cNvPr id="5" name="Picture 4" descr="A picture containing sphere, planet, astronomical object, circle&#10;&#10;Description automatically generated">
            <a:extLst>
              <a:ext uri="{FF2B5EF4-FFF2-40B4-BE49-F238E27FC236}">
                <a16:creationId xmlns:a16="http://schemas.microsoft.com/office/drawing/2014/main" id="{358222CE-DC61-FEAD-0258-6C32A400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05" y="1027906"/>
            <a:ext cx="4953097" cy="237873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BCB89B-C425-EFC2-8387-39C6EB5E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305" y="3629822"/>
            <a:ext cx="4953097" cy="271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2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A65-5273-2097-69A3-0EFCE1FB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FC573-E32D-1C3A-CB7B-9CB36C35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2407" cy="4351338"/>
          </a:xfrm>
        </p:spPr>
        <p:txBody>
          <a:bodyPr/>
          <a:lstStyle/>
          <a:p>
            <a:r>
              <a:rPr lang="en-GB" dirty="0"/>
              <a:t>Created a Unity Plugin</a:t>
            </a:r>
          </a:p>
          <a:p>
            <a:r>
              <a:rPr lang="en-GB" dirty="0"/>
              <a:t>Uses Stable Diffusion to generate unique images from text-prompts</a:t>
            </a:r>
          </a:p>
          <a:p>
            <a:r>
              <a:rPr lang="en-GB" dirty="0"/>
              <a:t>Users can modify output</a:t>
            </a:r>
          </a:p>
          <a:p>
            <a:r>
              <a:rPr lang="en-GB" dirty="0"/>
              <a:t>Import to Unity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C3174A-8BF7-A381-1F41-B3B760F2C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06" t="17796" r="24534" b="21879"/>
          <a:stretch/>
        </p:blipFill>
        <p:spPr>
          <a:xfrm>
            <a:off x="8029575" y="711951"/>
            <a:ext cx="3629025" cy="54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2E00-4DD2-CB8D-3368-3E694A1C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72503" cy="1325563"/>
          </a:xfrm>
        </p:spPr>
        <p:txBody>
          <a:bodyPr/>
          <a:lstStyle/>
          <a:p>
            <a:r>
              <a:rPr lang="en-GB" dirty="0"/>
              <a:t>Background – What is Unity?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C35E-9C6A-233A-6ACF-1CC606221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3152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Game engine released in 2005</a:t>
            </a:r>
          </a:p>
          <a:p>
            <a:r>
              <a:rPr lang="en-GB" dirty="0"/>
              <a:t>Can be used to make 2D and 3D games</a:t>
            </a:r>
          </a:p>
          <a:p>
            <a:r>
              <a:rPr lang="en-GB" dirty="0"/>
              <a:t>Multi-platform</a:t>
            </a:r>
          </a:p>
          <a:p>
            <a:r>
              <a:rPr lang="en-GB" dirty="0"/>
              <a:t>1.5 million active creators monthly</a:t>
            </a:r>
          </a:p>
          <a:p>
            <a:r>
              <a:rPr lang="en-GB" dirty="0"/>
              <a:t>Most popular game engine for beginners and Indie developers</a:t>
            </a:r>
          </a:p>
          <a:p>
            <a:r>
              <a:rPr lang="en-GB" dirty="0"/>
              <a:t>Easy to use interface with powerful functionality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A805F3-4525-E0CA-47BF-1C8A7949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69" y="3341659"/>
            <a:ext cx="5571826" cy="3135272"/>
          </a:xfrm>
          <a:prstGeom prst="rect">
            <a:avLst/>
          </a:prstGeom>
        </p:spPr>
      </p:pic>
      <p:pic>
        <p:nvPicPr>
          <p:cNvPr id="7" name="Picture 6" descr="A group of men standing together&#10;&#10;Description automatically generated with medium confidence">
            <a:extLst>
              <a:ext uri="{FF2B5EF4-FFF2-40B4-BE49-F238E27FC236}">
                <a16:creationId xmlns:a16="http://schemas.microsoft.com/office/drawing/2014/main" id="{438A0EC0-7CC7-C8D7-9A57-B9C064AA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577" y="514049"/>
            <a:ext cx="4395209" cy="26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0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4AD9-C84C-AB0B-165B-063078BD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What is Stable Diffusion?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23528-9933-7A01-67B0-D2493CB51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3232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Deep learning text-to-image model</a:t>
            </a:r>
          </a:p>
          <a:p>
            <a:r>
              <a:rPr lang="en-GB" dirty="0"/>
              <a:t>Developed by </a:t>
            </a:r>
            <a:r>
              <a:rPr lang="en-GB" dirty="0" err="1"/>
              <a:t>RunwayML</a:t>
            </a:r>
            <a:r>
              <a:rPr lang="en-GB" dirty="0"/>
              <a:t> and the </a:t>
            </a:r>
            <a:r>
              <a:rPr lang="en-GB" dirty="0" err="1"/>
              <a:t>CompVis</a:t>
            </a:r>
            <a:r>
              <a:rPr lang="en-GB" dirty="0"/>
              <a:t> group of Ludwig Maximilian University of Munich</a:t>
            </a:r>
          </a:p>
          <a:p>
            <a:r>
              <a:rPr lang="en-GB" dirty="0"/>
              <a:t>Uses </a:t>
            </a:r>
            <a:r>
              <a:rPr lang="en-GB" i="1" dirty="0"/>
              <a:t>latent diffusion</a:t>
            </a:r>
          </a:p>
          <a:p>
            <a:r>
              <a:rPr lang="en-GB" dirty="0"/>
              <a:t>Publicly released online in August 2022</a:t>
            </a:r>
          </a:p>
          <a:p>
            <a:r>
              <a:rPr lang="en-GB" dirty="0"/>
              <a:t>Started wave of development in AI art generation</a:t>
            </a:r>
          </a:p>
          <a:p>
            <a:r>
              <a:rPr lang="en-GB" dirty="0"/>
              <a:t>Open Source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2F92B4D9-E1B5-454C-6716-1C2591B20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1968500"/>
            <a:ext cx="5059680" cy="253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7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7C58-3330-30B1-881F-E024242F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 – Dream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3939-45AC-ABC8-9AD6-3CDFDBF0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6669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Developed by Carson </a:t>
            </a:r>
            <a:r>
              <a:rPr lang="en-GB" dirty="0" err="1"/>
              <a:t>Katri</a:t>
            </a:r>
            <a:endParaRPr lang="en-GB" dirty="0"/>
          </a:p>
          <a:p>
            <a:r>
              <a:rPr lang="en-GB" dirty="0"/>
              <a:t>Plugin for Blender</a:t>
            </a:r>
          </a:p>
          <a:p>
            <a:r>
              <a:rPr lang="en-GB" dirty="0"/>
              <a:t>Generates unique images for models using Stable Diffusion</a:t>
            </a:r>
          </a:p>
          <a:p>
            <a:r>
              <a:rPr lang="en-GB" dirty="0"/>
              <a:t>Hosted locally</a:t>
            </a:r>
          </a:p>
          <a:p>
            <a:r>
              <a:rPr lang="en-GB" dirty="0"/>
              <a:t>Texture Projection</a:t>
            </a:r>
          </a:p>
          <a:p>
            <a:r>
              <a:rPr lang="en-GB" dirty="0"/>
              <a:t>Upscaling</a:t>
            </a:r>
          </a:p>
          <a:p>
            <a:r>
              <a:rPr lang="en-GB" dirty="0"/>
              <a:t>Free</a:t>
            </a:r>
          </a:p>
          <a:p>
            <a:endParaRPr lang="en-GB" dirty="0"/>
          </a:p>
          <a:p>
            <a:r>
              <a:rPr lang="en-GB" dirty="0"/>
              <a:t>Only for Blender</a:t>
            </a:r>
          </a:p>
        </p:txBody>
      </p:sp>
      <p:pic>
        <p:nvPicPr>
          <p:cNvPr id="5" name="Picture 4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B2E0A0D6-638A-211E-5893-8042B756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17" y="2100592"/>
            <a:ext cx="6062111" cy="3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6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A7AC-7120-2EBB-8DB3-FB877E82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 – </a:t>
            </a:r>
            <a:r>
              <a:rPr lang="en-GB" dirty="0" err="1"/>
              <a:t>Pixela.ai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7CC3E-A8E3-0065-DAF4-3C1271005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Developed by </a:t>
            </a:r>
            <a:r>
              <a:rPr lang="en-GB" dirty="0" err="1"/>
              <a:t>Samyam</a:t>
            </a:r>
            <a:endParaRPr lang="en-GB" dirty="0"/>
          </a:p>
          <a:p>
            <a:r>
              <a:rPr lang="en-GB" dirty="0"/>
              <a:t>Online repository for AI textures</a:t>
            </a:r>
          </a:p>
          <a:p>
            <a:r>
              <a:rPr lang="en-GB" dirty="0"/>
              <a:t>Search bar</a:t>
            </a:r>
          </a:p>
          <a:p>
            <a:r>
              <a:rPr lang="en-GB" dirty="0"/>
              <a:t>Favourites</a:t>
            </a:r>
          </a:p>
          <a:p>
            <a:r>
              <a:rPr lang="en-GB" dirty="0"/>
              <a:t>‘New Random Textures’</a:t>
            </a:r>
          </a:p>
          <a:p>
            <a:r>
              <a:rPr lang="en-GB" dirty="0"/>
              <a:t>Free</a:t>
            </a:r>
          </a:p>
          <a:p>
            <a:endParaRPr lang="en-GB" dirty="0"/>
          </a:p>
          <a:p>
            <a:r>
              <a:rPr lang="en-GB" dirty="0"/>
              <a:t>Can only be used outside Unity</a:t>
            </a:r>
          </a:p>
          <a:p>
            <a:r>
              <a:rPr lang="en-GB" dirty="0"/>
              <a:t>Not editable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33A7A5D-9B8E-2DAD-2AA5-04A47C03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59876"/>
            <a:ext cx="5904851" cy="33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261</TotalTime>
  <Words>1008</Words>
  <Application>Microsoft Office PowerPoint</Application>
  <PresentationFormat>Widescreen</PresentationFormat>
  <Paragraphs>212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BeraSans</vt:lpstr>
      <vt:lpstr>Calibri</vt:lpstr>
      <vt:lpstr>Calibri Light</vt:lpstr>
      <vt:lpstr>Office Theme</vt:lpstr>
      <vt:lpstr>AI-Assisted Texturing for Unity Game Development </vt:lpstr>
      <vt:lpstr>Artificial Intelligence is the Future</vt:lpstr>
      <vt:lpstr>AI &amp; Games</vt:lpstr>
      <vt:lpstr>Texturing in Unity </vt:lpstr>
      <vt:lpstr>Outline of Project</vt:lpstr>
      <vt:lpstr>Background – What is Unity?</vt:lpstr>
      <vt:lpstr>Background – What is Stable Diffusion?</vt:lpstr>
      <vt:lpstr>Related Work – Dream Textures</vt:lpstr>
      <vt:lpstr>Related Work – Pixela.ai</vt:lpstr>
      <vt:lpstr>Motivation</vt:lpstr>
      <vt:lpstr>Aims &amp; Objectives</vt:lpstr>
      <vt:lpstr>Design - Requirements</vt:lpstr>
      <vt:lpstr>Design – Potential Features</vt:lpstr>
      <vt:lpstr>Parameter – Seed</vt:lpstr>
      <vt:lpstr>Parameter – Steps</vt:lpstr>
      <vt:lpstr>Parameter – Seamless</vt:lpstr>
      <vt:lpstr>Parameter – Size</vt:lpstr>
      <vt:lpstr>Parameter – Img2Img</vt:lpstr>
      <vt:lpstr>Parameter – Image No.</vt:lpstr>
      <vt:lpstr>Parameter – Sampling Method</vt:lpstr>
      <vt:lpstr>Initial UI Design</vt:lpstr>
      <vt:lpstr>Computer UI Design</vt:lpstr>
      <vt:lpstr>Running Stable Diffusion Locally</vt:lpstr>
      <vt:lpstr>Prototype</vt:lpstr>
      <vt:lpstr>Implementation</vt:lpstr>
      <vt:lpstr>Final UI Design</vt:lpstr>
      <vt:lpstr>Stable Diffusion on LocalHost</vt:lpstr>
      <vt:lpstr>StablePluginUI Script - Generate</vt:lpstr>
      <vt:lpstr>StablePluginUI Script - Import</vt:lpstr>
      <vt:lpstr>Results</vt:lpstr>
      <vt:lpstr>Evaluation</vt:lpstr>
      <vt:lpstr>Conclusion</vt:lpstr>
      <vt:lpstr>Future Work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AI-Assisted Texturing for Unity Game Development</dc:title>
  <dc:creator>Max Clarke</dc:creator>
  <cp:lastModifiedBy>Max Clarke</cp:lastModifiedBy>
  <cp:revision>8</cp:revision>
  <dcterms:created xsi:type="dcterms:W3CDTF">2023-05-23T18:54:16Z</dcterms:created>
  <dcterms:modified xsi:type="dcterms:W3CDTF">2024-01-12T11:51:17Z</dcterms:modified>
</cp:coreProperties>
</file>